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28" r:id="rId1"/>
    <p:sldMasterId id="2147483840" r:id="rId2"/>
  </p:sldMasterIdLst>
  <p:notesMasterIdLst>
    <p:notesMasterId r:id="rId16"/>
  </p:notesMasterIdLst>
  <p:sldIdLst>
    <p:sldId id="256" r:id="rId3"/>
    <p:sldId id="269" r:id="rId4"/>
    <p:sldId id="270" r:id="rId5"/>
    <p:sldId id="271" r:id="rId6"/>
    <p:sldId id="279" r:id="rId7"/>
    <p:sldId id="272" r:id="rId8"/>
    <p:sldId id="273" r:id="rId9"/>
    <p:sldId id="274" r:id="rId10"/>
    <p:sldId id="275" r:id="rId11"/>
    <p:sldId id="276" r:id="rId12"/>
    <p:sldId id="277" r:id="rId13"/>
    <p:sldId id="278" r:id="rId14"/>
    <p:sldId id="268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80" y="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A12C60-FED6-48B1-A0C0-4DB78A403AFE}" type="datetimeFigureOut">
              <a:rPr lang="en-US" smtClean="0"/>
              <a:t>5/16/2020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CEFEF1-5250-43EF-B84D-C4AD90A0B4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1660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CEFEF1-5250-43EF-B84D-C4AD90A0B44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07629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BDDC6-9D38-44AE-A216-1567C6F47A13}" type="datetime1">
              <a:rPr lang="en-US" smtClean="0"/>
              <a:t>5/16/2020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Variables and Data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9FEB3-C3DA-4C52-B0AC-BA966F8E9AAC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555866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50CA5-79F5-4C28-99B5-43C7547C9B6B}" type="datetime1">
              <a:rPr lang="en-US" smtClean="0"/>
              <a:t>5/16/2020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Variables and Data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9FEB3-C3DA-4C52-B0AC-BA966F8E9A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03372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F1825-A01F-47E8-A0A6-0D74404463ED}" type="datetime1">
              <a:rPr lang="en-US" smtClean="0"/>
              <a:t>5/16/2020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Variables and Data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9FEB3-C3DA-4C52-B0AC-BA966F8E9A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73075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52697-D743-496C-A822-D51F69DE2B4A}" type="datetime1">
              <a:rPr lang="en-US" smtClean="0"/>
              <a:t>5/16/2020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Variables and Data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9FEB3-C3DA-4C52-B0AC-BA966F8E9AA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678018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BE067-8D7F-4876-8026-072C6A109BDF}" type="datetime1">
              <a:rPr lang="en-US" smtClean="0"/>
              <a:t>5/16/2020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Variables and Data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9FEB3-C3DA-4C52-B0AC-BA966F8E9AA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14782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68690-4D09-4C00-B129-C86D3756A75A}" type="datetime1">
              <a:rPr lang="en-US" smtClean="0"/>
              <a:t>5/16/2020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Variables and Data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9FEB3-C3DA-4C52-B0AC-BA966F8E9AA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839192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74E70-0A08-456B-A05B-5DA2506CFAE6}" type="datetime1">
              <a:rPr lang="en-US" smtClean="0"/>
              <a:t>5/16/2020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Variables and Data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9FEB3-C3DA-4C52-B0AC-BA966F8E9AA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039506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7470D-05EA-4DCE-828C-DDDE602B5C3F}" type="datetime1">
              <a:rPr lang="en-US" smtClean="0"/>
              <a:t>5/16/2020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Variables and Data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9FEB3-C3DA-4C52-B0AC-BA966F8E9AA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266177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FC25F-3D90-4313-84C1-4F3DA8EE4D56}" type="datetime1">
              <a:rPr lang="en-US" smtClean="0"/>
              <a:t>5/16/2020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Variables and Data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9FEB3-C3DA-4C52-B0AC-BA966F8E9AA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940938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A4ECC-8517-4154-BE55-61A307C6F6C1}" type="datetime1">
              <a:rPr lang="en-US" smtClean="0"/>
              <a:t>5/16/2020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/>
              <a:t>Variables and Data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9FEB3-C3DA-4C52-B0AC-BA966F8E9AA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52621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A6E5D204-2CE7-48BA-8F83-54E792595433}" type="datetime1">
              <a:rPr lang="en-US" smtClean="0"/>
              <a:t>5/16/2020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>
                <a:solidFill>
                  <a:srgbClr val="424456"/>
                </a:solidFill>
              </a:rPr>
              <a:t>Variables and Data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EA9FEB3-C3DA-4C52-B0AC-BA966F8E9AAC}" type="slidenum">
              <a:rPr lang="en-US" smtClean="0">
                <a:solidFill>
                  <a:srgbClr val="424456"/>
                </a:solidFill>
              </a:rPr>
              <a:pPr/>
              <a:t>‹#›</a:t>
            </a:fld>
            <a:endParaRPr lang="en-US">
              <a:solidFill>
                <a:srgbClr val="42445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29609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5C96D-197B-4C21-994A-9C7A30FFF48C}" type="datetime1">
              <a:rPr lang="en-US" smtClean="0"/>
              <a:t>5/16/2020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Variables and Data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9FEB3-C3DA-4C52-B0AC-BA966F8E9A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10826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6FDB1-E4BF-43DC-91CE-4072B0459577}" type="datetime1">
              <a:rPr lang="en-US" smtClean="0"/>
              <a:t>5/16/2020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Variables and Data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9FEB3-C3DA-4C52-B0AC-BA966F8E9AA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0633836"/>
      </p:ext>
    </p:extLst>
  </p:cSld>
  <p:clrMapOvr>
    <a:masterClrMapping/>
  </p:clrMapOvr>
  <p:hf hdr="0" dt="0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0E71E-78A7-4843-8582-95530615C83D}" type="datetime1">
              <a:rPr lang="en-US" smtClean="0"/>
              <a:t>5/16/2020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Variables and Data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9FEB3-C3DA-4C52-B0AC-BA966F8E9AA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371649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6B486-CEF3-43F4-8375-55ABB3D97640}" type="datetime1">
              <a:rPr lang="en-US" smtClean="0"/>
              <a:t>5/16/2020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Variables and Data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9FEB3-C3DA-4C52-B0AC-BA966F8E9AA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39383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6FBAB-3E17-49F8-8542-D8A9D1DC56E3}" type="datetime1">
              <a:rPr lang="en-US" smtClean="0"/>
              <a:t>5/16/2020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Variables and Data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9FEB3-C3DA-4C52-B0AC-BA966F8E9AAC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798423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D7EDD-C6FC-4CF2-96B2-F8FF97A31C7A}" type="datetime1">
              <a:rPr lang="en-US" smtClean="0"/>
              <a:t>5/16/2020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Variables and Data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9FEB3-C3DA-4C52-B0AC-BA966F8E9A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7705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6CC49-030A-4041-90C0-B6C6BEB43C3C}" type="datetime1">
              <a:rPr lang="en-US" smtClean="0"/>
              <a:t>5/16/2020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Variables and Data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9FEB3-C3DA-4C52-B0AC-BA966F8E9A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3014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8C62E-8163-4B48-96AF-A6E8CC129B77}" type="datetime1">
              <a:rPr lang="en-US" smtClean="0"/>
              <a:t>5/16/2020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Variables and Data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9FEB3-C3DA-4C52-B0AC-BA966F8E9A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0619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DCED1-29F6-4D80-95F9-DDC3D8A4C054}" type="datetime1">
              <a:rPr lang="en-US" smtClean="0"/>
              <a:t>5/16/2020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/>
              <a:t>Variables and Data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9FEB3-C3DA-4C52-B0AC-BA966F8E9A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9329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534A212D-3C3E-463E-90D0-9BD8BC4FA67D}" type="datetime1">
              <a:rPr lang="en-US" smtClean="0"/>
              <a:t>5/16/2020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Variables and Data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EA9FEB3-C3DA-4C52-B0AC-BA966F8E9A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20055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1DE25-6E83-4B8B-8982-4696EFFEB44D}" type="datetime1">
              <a:rPr lang="en-US" smtClean="0"/>
              <a:t>5/16/2020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Variables and Data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9FEB3-C3DA-4C52-B0AC-BA966F8E9A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4233350"/>
      </p:ext>
    </p:extLst>
  </p:cSld>
  <p:clrMapOvr>
    <a:masterClrMapping/>
  </p:clrMapOvr>
  <p:hf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D01DE25-6E83-4B8B-8982-4696EFFEB44D}" type="datetime1">
              <a:rPr lang="en-US" smtClean="0"/>
              <a:t>5/16/2020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Variables and Data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AEA9FEB3-C3DA-4C52-B0AC-BA966F8E9AAC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03535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hf hd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C146FDB1-E4BF-43DC-91CE-4072B0459577}" type="datetime1">
              <a:rPr lang="en-US" smtClean="0"/>
              <a:t>5/16/2020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Variables and Data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AEA9FEB3-C3DA-4C52-B0AC-BA966F8E9AA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375559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hd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610910" y="1735153"/>
            <a:ext cx="6050100" cy="1204306"/>
          </a:xfrm>
        </p:spPr>
        <p:txBody>
          <a:bodyPr/>
          <a:lstStyle/>
          <a:p>
            <a:r>
              <a:rPr lang="en-US" sz="2800" i="1" dirty="0">
                <a:solidFill>
                  <a:schemeClr val="accent2">
                    <a:lumMod val="75000"/>
                  </a:schemeClr>
                </a:solidFill>
              </a:rPr>
              <a:t>Variables and data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i="1" dirty="0">
                <a:solidFill>
                  <a:schemeClr val="accent2">
                    <a:lumMod val="75000"/>
                  </a:schemeClr>
                </a:solidFill>
              </a:rPr>
              <a:t>A Lecture for the </a:t>
            </a:r>
            <a:r>
              <a:rPr lang="en-US" i="1" dirty="0" err="1">
                <a:solidFill>
                  <a:schemeClr val="accent2">
                    <a:lumMod val="75000"/>
                  </a:schemeClr>
                </a:solidFill>
              </a:rPr>
              <a:t>c++</a:t>
            </a:r>
            <a:r>
              <a:rPr lang="en-US" i="1" dirty="0">
                <a:solidFill>
                  <a:schemeClr val="accent2">
                    <a:lumMod val="75000"/>
                  </a:schemeClr>
                </a:solidFill>
              </a:rPr>
              <a:t> Course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490216" y="5029200"/>
            <a:ext cx="662940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Each slide has its own narration in an audio file.  </a:t>
            </a:r>
            <a:br>
              <a:rPr lang="en-US" b="1" dirty="0">
                <a:solidFill>
                  <a:schemeClr val="bg1"/>
                </a:solidFill>
              </a:rPr>
            </a:br>
            <a:r>
              <a:rPr lang="en-US" b="1" dirty="0">
                <a:solidFill>
                  <a:schemeClr val="bg1"/>
                </a:solidFill>
              </a:rPr>
              <a:t>For the explanation of any slide, click on the audio icon to start the narration.</a:t>
            </a:r>
          </a:p>
          <a:p>
            <a:endParaRPr lang="en-US" sz="2400" b="1" dirty="0">
              <a:solidFill>
                <a:schemeClr val="bg1"/>
              </a:solidFill>
            </a:endParaRPr>
          </a:p>
          <a:p>
            <a:pPr lvl="2"/>
            <a:r>
              <a:rPr lang="en-US" sz="1200" dirty="0">
                <a:solidFill>
                  <a:schemeClr val="bg1"/>
                </a:solidFill>
              </a:rPr>
              <a:t>The Professor‘s C++Course by Linda W. Friedman is licensed under a </a:t>
            </a:r>
            <a:br>
              <a:rPr lang="en-US" sz="1200" dirty="0">
                <a:solidFill>
                  <a:schemeClr val="bg1"/>
                </a:solidFill>
              </a:rPr>
            </a:br>
            <a:r>
              <a:rPr lang="en-US" sz="1200" dirty="0">
                <a:solidFill>
                  <a:schemeClr val="bg1"/>
                </a:solidFill>
              </a:rPr>
              <a:t>Creative Commons Attribution-</a:t>
            </a:r>
            <a:r>
              <a:rPr lang="en-US" sz="1200" dirty="0" err="1">
                <a:solidFill>
                  <a:schemeClr val="bg1"/>
                </a:solidFill>
              </a:rPr>
              <a:t>NonCommercial</a:t>
            </a:r>
            <a:r>
              <a:rPr lang="en-US" sz="1200" dirty="0">
                <a:solidFill>
                  <a:schemeClr val="bg1"/>
                </a:solidFill>
              </a:rPr>
              <a:t>-</a:t>
            </a:r>
            <a:r>
              <a:rPr lang="en-US" sz="1200" dirty="0" err="1">
                <a:solidFill>
                  <a:schemeClr val="bg1"/>
                </a:solidFill>
              </a:rPr>
              <a:t>ShareAlike</a:t>
            </a:r>
            <a:r>
              <a:rPr lang="en-US" sz="1200" dirty="0">
                <a:solidFill>
                  <a:schemeClr val="bg1"/>
                </a:solidFill>
              </a:rPr>
              <a:t> 3.0 </a:t>
            </a:r>
            <a:r>
              <a:rPr lang="en-US" sz="1200" dirty="0" err="1">
                <a:solidFill>
                  <a:schemeClr val="bg1"/>
                </a:solidFill>
              </a:rPr>
              <a:t>Unported</a:t>
            </a:r>
            <a:r>
              <a:rPr lang="en-US" sz="1200" dirty="0">
                <a:solidFill>
                  <a:schemeClr val="bg1"/>
                </a:solidFill>
              </a:rPr>
              <a:t> License.</a:t>
            </a:r>
            <a:endParaRPr lang="en-US" sz="12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6291071"/>
            <a:ext cx="838200" cy="29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982652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Compute the mean of 3 numbers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4763"/>
            <a:r>
              <a:rPr lang="en-US" dirty="0"/>
              <a:t>NOW we have a working program that correctly gives us the mean of 11 and 5 and 10…. WOW!!  </a:t>
            </a:r>
          </a:p>
          <a:p>
            <a:pPr marL="228600" lvl="2" indent="0">
              <a:buNone/>
            </a:pPr>
            <a:r>
              <a:rPr lang="en-US" dirty="0"/>
              <a:t>[Uh… How useful is this?]</a:t>
            </a:r>
          </a:p>
          <a:p>
            <a:pPr marL="228600" lvl="2" indent="0">
              <a:buNone/>
            </a:pPr>
            <a:endParaRPr lang="en-US" sz="1400" dirty="0">
              <a:latin typeface="Times New Roman"/>
              <a:ea typeface="Times New Roman"/>
            </a:endParaRPr>
          </a:p>
          <a:p>
            <a:pPr marL="3175" indent="0"/>
            <a:r>
              <a:rPr lang="en-US" dirty="0"/>
              <a:t>What if we want to be able to calculate the mean of ANY three numbers? We need to </a:t>
            </a:r>
            <a:r>
              <a:rPr lang="en-US" i="1" dirty="0"/>
              <a:t>input</a:t>
            </a:r>
            <a:r>
              <a:rPr lang="en-US" dirty="0"/>
              <a:t> </a:t>
            </a:r>
            <a:r>
              <a:rPr lang="en-US" i="1" dirty="0"/>
              <a:t>data</a:t>
            </a:r>
            <a:r>
              <a:rPr lang="en-US" dirty="0"/>
              <a:t> to the program.</a:t>
            </a:r>
            <a:endParaRPr lang="en-US" dirty="0">
              <a:latin typeface="Times New Roman"/>
              <a:ea typeface="Times New Roman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Variables and Data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9FEB3-C3DA-4C52-B0AC-BA966F8E9AAC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0118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Compute the mean of </a:t>
            </a:r>
            <a:r>
              <a:rPr lang="en-US" b="1" i="1" dirty="0"/>
              <a:t>any</a:t>
            </a:r>
            <a:r>
              <a:rPr lang="en-US" dirty="0"/>
              <a:t> 3 numbers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/>
                <a:ea typeface="Times New Roman"/>
                <a:cs typeface="Times New Roman"/>
              </a:rPr>
              <a:t>//mean5.cpp</a:t>
            </a:r>
            <a:endParaRPr lang="en-US" sz="1400" dirty="0">
              <a:latin typeface="Times New Roman"/>
              <a:ea typeface="Times New Roman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/>
                <a:ea typeface="Times New Roman"/>
                <a:cs typeface="Times New Roman"/>
              </a:rPr>
              <a:t>// This program calculates the mean of ANY three numbers.</a:t>
            </a:r>
            <a:endParaRPr lang="en-US" sz="1400" dirty="0">
              <a:latin typeface="Times New Roman"/>
              <a:ea typeface="Times New Roman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/>
                <a:ea typeface="Times New Roman"/>
                <a:cs typeface="Times New Roman"/>
              </a:rPr>
              <a:t>// Big Bird learns about input data.</a:t>
            </a:r>
            <a:endParaRPr lang="en-US" sz="1400" dirty="0">
              <a:latin typeface="Times New Roman"/>
              <a:ea typeface="Times New Roman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/>
                <a:ea typeface="Times New Roman"/>
                <a:cs typeface="Times New Roman"/>
              </a:rPr>
              <a:t> </a:t>
            </a:r>
            <a:endParaRPr lang="en-US" sz="1400" dirty="0">
              <a:latin typeface="Times New Roman"/>
              <a:ea typeface="Times New Roman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/>
                <a:ea typeface="Times New Roman"/>
                <a:cs typeface="Times New Roman"/>
              </a:rPr>
              <a:t>#include &lt;</a:t>
            </a:r>
            <a:r>
              <a:rPr lang="en-US" dirty="0" err="1">
                <a:latin typeface="Courier New"/>
                <a:ea typeface="Times New Roman"/>
                <a:cs typeface="Times New Roman"/>
              </a:rPr>
              <a:t>iostream</a:t>
            </a:r>
            <a:r>
              <a:rPr lang="en-US" dirty="0">
                <a:latin typeface="Courier New"/>
                <a:ea typeface="Times New Roman"/>
                <a:cs typeface="Times New Roman"/>
              </a:rPr>
              <a:t>&gt;</a:t>
            </a:r>
            <a:endParaRPr lang="en-US" sz="1400" dirty="0">
              <a:latin typeface="Times New Roman"/>
              <a:ea typeface="Times New Roman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/>
                <a:ea typeface="Times New Roman"/>
                <a:cs typeface="Times New Roman"/>
              </a:rPr>
              <a:t>using namespace </a:t>
            </a:r>
            <a:r>
              <a:rPr lang="en-US" dirty="0" err="1">
                <a:latin typeface="Courier New"/>
                <a:ea typeface="Times New Roman"/>
                <a:cs typeface="Times New Roman"/>
              </a:rPr>
              <a:t>std</a:t>
            </a:r>
            <a:r>
              <a:rPr lang="en-US" dirty="0">
                <a:latin typeface="Courier New"/>
                <a:ea typeface="Times New Roman"/>
                <a:cs typeface="Times New Roman"/>
              </a:rPr>
              <a:t>;</a:t>
            </a:r>
            <a:endParaRPr lang="en-US" sz="1400" dirty="0">
              <a:latin typeface="Times New Roman"/>
              <a:ea typeface="Times New Roman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dirty="0" err="1">
                <a:latin typeface="Courier New"/>
                <a:ea typeface="Times New Roman"/>
                <a:cs typeface="Times New Roman"/>
              </a:rPr>
              <a:t>int</a:t>
            </a:r>
            <a:r>
              <a:rPr lang="en-US" dirty="0">
                <a:latin typeface="Courier New"/>
                <a:ea typeface="Times New Roman"/>
                <a:cs typeface="Times New Roman"/>
              </a:rPr>
              <a:t> main()</a:t>
            </a:r>
            <a:endParaRPr lang="en-US" sz="1400" dirty="0">
              <a:latin typeface="Times New Roman"/>
              <a:ea typeface="Times New Roman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/>
                <a:ea typeface="Times New Roman"/>
                <a:cs typeface="Times New Roman"/>
              </a:rPr>
              <a:t>{</a:t>
            </a:r>
            <a:endParaRPr lang="en-US" sz="1400" dirty="0">
              <a:latin typeface="Times New Roman"/>
              <a:ea typeface="Times New Roman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342900" algn="l"/>
              </a:tabLst>
            </a:pPr>
            <a:r>
              <a:rPr lang="en-US" dirty="0">
                <a:latin typeface="Courier New"/>
                <a:ea typeface="Times New Roman"/>
                <a:cs typeface="Times New Roman"/>
              </a:rPr>
              <a:t>	float num1, num2, num3, mean;</a:t>
            </a:r>
            <a:endParaRPr lang="en-US" sz="1400" dirty="0">
              <a:latin typeface="Times New Roman"/>
              <a:ea typeface="Times New Roman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342900" algn="l"/>
              </a:tabLst>
            </a:pPr>
            <a:r>
              <a:rPr lang="en-US" dirty="0">
                <a:latin typeface="Courier New"/>
                <a:ea typeface="Times New Roman"/>
                <a:cs typeface="Times New Roman"/>
              </a:rPr>
              <a:t>	</a:t>
            </a:r>
            <a:r>
              <a:rPr lang="en-US" dirty="0" err="1">
                <a:latin typeface="Courier New"/>
                <a:ea typeface="Times New Roman"/>
                <a:cs typeface="Times New Roman"/>
              </a:rPr>
              <a:t>cout</a:t>
            </a:r>
            <a:r>
              <a:rPr lang="en-US" dirty="0">
                <a:latin typeface="Courier New"/>
                <a:ea typeface="Times New Roman"/>
                <a:cs typeface="Times New Roman"/>
              </a:rPr>
              <a:t> &lt;&lt; "Big Bird learns about input data.\n";</a:t>
            </a:r>
            <a:endParaRPr lang="en-US" sz="1400" dirty="0">
              <a:latin typeface="Times New Roman"/>
              <a:ea typeface="Times New Roman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342900" algn="l"/>
              </a:tabLst>
            </a:pPr>
            <a:r>
              <a:rPr lang="en-US" dirty="0">
                <a:latin typeface="Courier New"/>
                <a:ea typeface="Times New Roman"/>
                <a:cs typeface="Times New Roman"/>
              </a:rPr>
              <a:t>   	</a:t>
            </a:r>
            <a:r>
              <a:rPr lang="en-US" dirty="0" err="1">
                <a:latin typeface="Courier New"/>
                <a:ea typeface="Times New Roman"/>
                <a:cs typeface="Times New Roman"/>
              </a:rPr>
              <a:t>cout</a:t>
            </a:r>
            <a:r>
              <a:rPr lang="en-US" dirty="0">
                <a:latin typeface="Courier New"/>
                <a:ea typeface="Times New Roman"/>
                <a:cs typeface="Times New Roman"/>
              </a:rPr>
              <a:t> &lt;&lt; </a:t>
            </a:r>
            <a:r>
              <a:rPr lang="en-US" dirty="0" err="1">
                <a:latin typeface="Courier New"/>
                <a:ea typeface="Times New Roman"/>
                <a:cs typeface="Times New Roman"/>
              </a:rPr>
              <a:t>endl</a:t>
            </a:r>
            <a:r>
              <a:rPr lang="en-US" dirty="0">
                <a:latin typeface="Courier New"/>
                <a:ea typeface="Times New Roman"/>
                <a:cs typeface="Times New Roman"/>
              </a:rPr>
              <a:t>;</a:t>
            </a:r>
            <a:endParaRPr lang="en-US" sz="1400" dirty="0">
              <a:latin typeface="Times New Roman"/>
              <a:ea typeface="Times New Roman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342900" algn="l"/>
              </a:tabLst>
            </a:pPr>
            <a:r>
              <a:rPr lang="en-US" dirty="0">
                <a:latin typeface="Courier New"/>
                <a:ea typeface="Times New Roman"/>
                <a:cs typeface="Times New Roman"/>
              </a:rPr>
              <a:t>   	</a:t>
            </a:r>
            <a:r>
              <a:rPr lang="en-US" dirty="0" err="1">
                <a:latin typeface="Courier New"/>
                <a:ea typeface="Times New Roman"/>
                <a:cs typeface="Times New Roman"/>
              </a:rPr>
              <a:t>cout</a:t>
            </a:r>
            <a:r>
              <a:rPr lang="en-US" dirty="0">
                <a:latin typeface="Courier New"/>
                <a:ea typeface="Times New Roman"/>
                <a:cs typeface="Times New Roman"/>
              </a:rPr>
              <a:t> &lt;&lt; "Enter first number:   ";  </a:t>
            </a:r>
            <a:endParaRPr lang="en-US" sz="1400" dirty="0">
              <a:latin typeface="Times New Roman"/>
              <a:ea typeface="Times New Roman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342900" algn="l"/>
                <a:tab pos="2743200" algn="l"/>
              </a:tabLst>
            </a:pPr>
            <a:r>
              <a:rPr lang="en-US" dirty="0">
                <a:latin typeface="Courier New"/>
                <a:ea typeface="Times New Roman"/>
                <a:cs typeface="Times New Roman"/>
              </a:rPr>
              <a:t>		//prompt user for input</a:t>
            </a:r>
            <a:endParaRPr lang="en-US" sz="1400" dirty="0">
              <a:latin typeface="Times New Roman"/>
              <a:ea typeface="Times New Roman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342900" algn="l"/>
              </a:tabLst>
            </a:pPr>
            <a:r>
              <a:rPr lang="en-US" dirty="0">
                <a:latin typeface="Courier New"/>
                <a:ea typeface="Times New Roman"/>
                <a:cs typeface="Times New Roman"/>
              </a:rPr>
              <a:t>   	</a:t>
            </a:r>
            <a:r>
              <a:rPr lang="en-US" dirty="0" err="1">
                <a:latin typeface="Courier New"/>
                <a:ea typeface="Times New Roman"/>
                <a:cs typeface="Times New Roman"/>
              </a:rPr>
              <a:t>cin</a:t>
            </a:r>
            <a:r>
              <a:rPr lang="en-US" dirty="0">
                <a:latin typeface="Courier New"/>
                <a:ea typeface="Times New Roman"/>
                <a:cs typeface="Times New Roman"/>
              </a:rPr>
              <a:t> &gt;&gt; num1;</a:t>
            </a:r>
            <a:endParaRPr lang="en-US" sz="1400" dirty="0">
              <a:latin typeface="Times New Roman"/>
              <a:ea typeface="Times New Roman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342900" algn="l"/>
              </a:tabLst>
            </a:pPr>
            <a:r>
              <a:rPr lang="en-US" dirty="0">
                <a:latin typeface="Courier New"/>
                <a:ea typeface="Times New Roman"/>
                <a:cs typeface="Times New Roman"/>
              </a:rPr>
              <a:t>   	</a:t>
            </a:r>
            <a:r>
              <a:rPr lang="en-US" dirty="0" err="1">
                <a:latin typeface="Courier New"/>
                <a:ea typeface="Times New Roman"/>
                <a:cs typeface="Times New Roman"/>
              </a:rPr>
              <a:t>cout</a:t>
            </a:r>
            <a:r>
              <a:rPr lang="en-US" dirty="0">
                <a:latin typeface="Courier New"/>
                <a:ea typeface="Times New Roman"/>
                <a:cs typeface="Times New Roman"/>
              </a:rPr>
              <a:t> &lt;&lt; "Enter second number:   ";</a:t>
            </a:r>
            <a:endParaRPr lang="en-US" sz="1400" dirty="0">
              <a:latin typeface="Times New Roman"/>
              <a:ea typeface="Times New Roman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342900" algn="l"/>
              </a:tabLst>
            </a:pPr>
            <a:r>
              <a:rPr lang="en-US" dirty="0">
                <a:latin typeface="Courier New"/>
                <a:ea typeface="Times New Roman"/>
                <a:cs typeface="Times New Roman"/>
              </a:rPr>
              <a:t>   	</a:t>
            </a:r>
            <a:r>
              <a:rPr lang="en-US" dirty="0" err="1">
                <a:latin typeface="Courier New"/>
                <a:ea typeface="Times New Roman"/>
                <a:cs typeface="Times New Roman"/>
              </a:rPr>
              <a:t>cin</a:t>
            </a:r>
            <a:r>
              <a:rPr lang="en-US" dirty="0">
                <a:latin typeface="Courier New"/>
                <a:ea typeface="Times New Roman"/>
                <a:cs typeface="Times New Roman"/>
              </a:rPr>
              <a:t> &gt;&gt; num2;</a:t>
            </a:r>
            <a:endParaRPr lang="en-US" sz="1400" dirty="0">
              <a:latin typeface="Times New Roman"/>
              <a:ea typeface="Times New Roman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342900" algn="l"/>
              </a:tabLst>
            </a:pPr>
            <a:r>
              <a:rPr lang="en-US" dirty="0">
                <a:latin typeface="Courier New"/>
                <a:ea typeface="Times New Roman"/>
                <a:cs typeface="Times New Roman"/>
              </a:rPr>
              <a:t>   	</a:t>
            </a:r>
            <a:r>
              <a:rPr lang="en-US" dirty="0" err="1">
                <a:latin typeface="Courier New"/>
                <a:ea typeface="Times New Roman"/>
                <a:cs typeface="Times New Roman"/>
              </a:rPr>
              <a:t>cout</a:t>
            </a:r>
            <a:r>
              <a:rPr lang="en-US" dirty="0">
                <a:latin typeface="Courier New"/>
                <a:ea typeface="Times New Roman"/>
                <a:cs typeface="Times New Roman"/>
              </a:rPr>
              <a:t> &lt;&lt; "Enter third number:   ";</a:t>
            </a:r>
            <a:endParaRPr lang="en-US" sz="1400" dirty="0">
              <a:latin typeface="Times New Roman"/>
              <a:ea typeface="Times New Roman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342900" algn="l"/>
              </a:tabLst>
            </a:pPr>
            <a:r>
              <a:rPr lang="en-US" dirty="0">
                <a:latin typeface="Courier New"/>
                <a:ea typeface="Times New Roman"/>
                <a:cs typeface="Times New Roman"/>
              </a:rPr>
              <a:t>   	</a:t>
            </a:r>
            <a:r>
              <a:rPr lang="en-US" dirty="0" err="1">
                <a:latin typeface="Courier New"/>
                <a:ea typeface="Times New Roman"/>
                <a:cs typeface="Times New Roman"/>
              </a:rPr>
              <a:t>cin</a:t>
            </a:r>
            <a:r>
              <a:rPr lang="en-US" dirty="0">
                <a:latin typeface="Courier New"/>
                <a:ea typeface="Times New Roman"/>
                <a:cs typeface="Times New Roman"/>
              </a:rPr>
              <a:t> &gt;&gt; num3;</a:t>
            </a:r>
            <a:endParaRPr lang="en-US" sz="1400" dirty="0">
              <a:latin typeface="Times New Roman"/>
              <a:ea typeface="Times New Roman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342900" algn="l"/>
              </a:tabLst>
            </a:pPr>
            <a:r>
              <a:rPr lang="en-US" dirty="0">
                <a:latin typeface="Courier New"/>
                <a:ea typeface="Times New Roman"/>
                <a:cs typeface="Times New Roman"/>
              </a:rPr>
              <a:t>   	mean =  (num1+num2+num3)/3.0;</a:t>
            </a:r>
            <a:endParaRPr lang="en-US" sz="1400" dirty="0">
              <a:latin typeface="Times New Roman"/>
              <a:ea typeface="Times New Roman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342900" algn="l"/>
              </a:tabLst>
            </a:pPr>
            <a:r>
              <a:rPr lang="en-US" dirty="0">
                <a:latin typeface="Courier New"/>
                <a:ea typeface="Times New Roman"/>
                <a:cs typeface="Times New Roman"/>
              </a:rPr>
              <a:t>   	</a:t>
            </a:r>
            <a:r>
              <a:rPr lang="en-US" dirty="0" err="1">
                <a:latin typeface="Courier New"/>
                <a:ea typeface="Times New Roman"/>
                <a:cs typeface="Times New Roman"/>
              </a:rPr>
              <a:t>cout</a:t>
            </a:r>
            <a:r>
              <a:rPr lang="en-US" dirty="0">
                <a:latin typeface="Courier New"/>
                <a:ea typeface="Times New Roman"/>
                <a:cs typeface="Times New Roman"/>
              </a:rPr>
              <a:t> &lt;&lt; "The average of " &lt;&lt; num1 &lt;&lt; " and " &lt;&lt; num2 &lt;&lt; </a:t>
            </a:r>
            <a:endParaRPr lang="en-US" sz="1400" dirty="0">
              <a:latin typeface="Times New Roman"/>
              <a:ea typeface="Times New Roman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342900" algn="l"/>
              </a:tabLst>
            </a:pPr>
            <a:r>
              <a:rPr lang="en-US" dirty="0">
                <a:latin typeface="Courier New"/>
                <a:ea typeface="Times New Roman"/>
                <a:cs typeface="Times New Roman"/>
              </a:rPr>
              <a:t>		" and " &lt;&lt; num3;</a:t>
            </a:r>
            <a:endParaRPr lang="en-US" sz="1400" dirty="0">
              <a:latin typeface="Times New Roman"/>
              <a:ea typeface="Times New Roman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342900" algn="l"/>
              </a:tabLst>
            </a:pPr>
            <a:r>
              <a:rPr lang="en-US" dirty="0">
                <a:latin typeface="Courier New"/>
                <a:ea typeface="Times New Roman"/>
                <a:cs typeface="Times New Roman"/>
              </a:rPr>
              <a:t>   	</a:t>
            </a:r>
            <a:r>
              <a:rPr lang="en-US" dirty="0" err="1">
                <a:latin typeface="Courier New"/>
                <a:ea typeface="Times New Roman"/>
                <a:cs typeface="Times New Roman"/>
              </a:rPr>
              <a:t>cout</a:t>
            </a:r>
            <a:r>
              <a:rPr lang="en-US" dirty="0">
                <a:latin typeface="Courier New"/>
                <a:ea typeface="Times New Roman"/>
                <a:cs typeface="Times New Roman"/>
              </a:rPr>
              <a:t> &lt;&lt; " is equal to = " &lt;&lt; mean &lt;&lt; </a:t>
            </a:r>
            <a:r>
              <a:rPr lang="en-US" dirty="0" err="1">
                <a:latin typeface="Courier New"/>
                <a:ea typeface="Times New Roman"/>
                <a:cs typeface="Times New Roman"/>
              </a:rPr>
              <a:t>endl</a:t>
            </a:r>
            <a:r>
              <a:rPr lang="en-US" dirty="0">
                <a:latin typeface="Courier New"/>
                <a:ea typeface="Times New Roman"/>
                <a:cs typeface="Times New Roman"/>
              </a:rPr>
              <a:t> &lt;&lt;</a:t>
            </a:r>
            <a:r>
              <a:rPr lang="en-US" dirty="0" err="1">
                <a:latin typeface="Courier New"/>
                <a:ea typeface="Times New Roman"/>
                <a:cs typeface="Times New Roman"/>
              </a:rPr>
              <a:t>endl</a:t>
            </a:r>
            <a:r>
              <a:rPr lang="en-US" dirty="0">
                <a:latin typeface="Courier New"/>
                <a:ea typeface="Times New Roman"/>
                <a:cs typeface="Times New Roman"/>
              </a:rPr>
              <a:t>;</a:t>
            </a:r>
            <a:endParaRPr lang="en-US" sz="1400" dirty="0">
              <a:latin typeface="Times New Roman"/>
              <a:ea typeface="Times New Roman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342900" algn="l"/>
              </a:tabLst>
            </a:pPr>
            <a:r>
              <a:rPr lang="en-US" dirty="0">
                <a:latin typeface="Courier New"/>
                <a:ea typeface="Times New Roman"/>
                <a:cs typeface="Times New Roman"/>
              </a:rPr>
              <a:t>   	</a:t>
            </a:r>
            <a:r>
              <a:rPr lang="en-US" dirty="0" err="1">
                <a:latin typeface="Courier New"/>
                <a:ea typeface="Times New Roman"/>
                <a:cs typeface="Times New Roman"/>
              </a:rPr>
              <a:t>cout</a:t>
            </a:r>
            <a:r>
              <a:rPr lang="en-US" dirty="0">
                <a:latin typeface="Courier New"/>
                <a:ea typeface="Times New Roman"/>
                <a:cs typeface="Times New Roman"/>
              </a:rPr>
              <a:t> &lt;&lt; "</a:t>
            </a:r>
            <a:r>
              <a:rPr lang="en-US" dirty="0" err="1">
                <a:latin typeface="Courier New"/>
                <a:ea typeface="Times New Roman"/>
                <a:cs typeface="Times New Roman"/>
              </a:rPr>
              <a:t>Th</a:t>
            </a:r>
            <a:r>
              <a:rPr lang="en-US" dirty="0">
                <a:latin typeface="Courier New"/>
                <a:ea typeface="Times New Roman"/>
                <a:cs typeface="Times New Roman"/>
              </a:rPr>
              <a:t>-</a:t>
            </a:r>
            <a:r>
              <a:rPr lang="en-US" dirty="0" err="1">
                <a:latin typeface="Courier New"/>
                <a:ea typeface="Times New Roman"/>
                <a:cs typeface="Times New Roman"/>
              </a:rPr>
              <a:t>th</a:t>
            </a:r>
            <a:r>
              <a:rPr lang="en-US" dirty="0">
                <a:latin typeface="Courier New"/>
                <a:ea typeface="Times New Roman"/>
                <a:cs typeface="Times New Roman"/>
              </a:rPr>
              <a:t>-that's all folks!\n";</a:t>
            </a:r>
            <a:endParaRPr lang="en-US" sz="1400" dirty="0">
              <a:latin typeface="Times New Roman"/>
              <a:ea typeface="Times New Roman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342900" algn="l"/>
              </a:tabLst>
            </a:pPr>
            <a:r>
              <a:rPr lang="en-US" dirty="0">
                <a:latin typeface="Courier New"/>
                <a:ea typeface="Times New Roman"/>
                <a:cs typeface="Times New Roman"/>
              </a:rPr>
              <a:t>   	return 0;</a:t>
            </a:r>
            <a:endParaRPr lang="en-US" sz="1400" dirty="0">
              <a:latin typeface="Times New Roman"/>
              <a:ea typeface="Times New Roman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/>
                <a:ea typeface="Times New Roman"/>
                <a:cs typeface="Times New Roman"/>
              </a:rPr>
              <a:t>} //end main</a:t>
            </a:r>
            <a:endParaRPr lang="en-US" sz="1400" dirty="0">
              <a:latin typeface="Times New Roman"/>
              <a:ea typeface="Times New Roman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Variables and Data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9FEB3-C3DA-4C52-B0AC-BA966F8E9AAC}" type="slidenum">
              <a:rPr lang="en-US" smtClean="0"/>
              <a:pPr/>
              <a:t>11</a:t>
            </a:fld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2699" b="11973"/>
          <a:stretch/>
        </p:blipFill>
        <p:spPr bwMode="auto">
          <a:xfrm>
            <a:off x="6613220" y="2353453"/>
            <a:ext cx="3592286" cy="15022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515404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Stream Input / Output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tabLst>
                <a:tab pos="1828800" algn="l"/>
              </a:tabLst>
            </a:pP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 	//means “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gets a value”</a:t>
            </a:r>
          </a:p>
          <a:p>
            <a:pPr>
              <a:tabLst>
                <a:tab pos="1828800" algn="l"/>
              </a:tabLst>
            </a:pP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cin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&gt;&gt;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	//means “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cin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gives a value to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”</a:t>
            </a:r>
          </a:p>
          <a:p>
            <a:pPr>
              <a:tabLst>
                <a:tab pos="1828800" algn="l"/>
              </a:tabLs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		//note: on execution press enter key to end input</a:t>
            </a:r>
          </a:p>
          <a:p>
            <a:r>
              <a:rPr lang="en-US" dirty="0"/>
              <a:t>&gt;&gt; is the</a:t>
            </a:r>
            <a:r>
              <a:rPr lang="en-US" i="1" dirty="0"/>
              <a:t> stream extraction operator</a:t>
            </a:r>
            <a:endParaRPr lang="en-US" dirty="0"/>
          </a:p>
          <a:p>
            <a:r>
              <a:rPr lang="en-US" dirty="0"/>
              <a:t>&lt;&lt;  is the </a:t>
            </a:r>
            <a:r>
              <a:rPr lang="en-US" i="1" dirty="0"/>
              <a:t>stream insertion operator</a:t>
            </a:r>
            <a:endParaRPr lang="en-US" dirty="0"/>
          </a:p>
          <a:p>
            <a:pPr lvl="1"/>
            <a:r>
              <a:rPr lang="en-US" dirty="0"/>
              <a:t>The stream insertion operator “knows” how to output different types of data.</a:t>
            </a:r>
          </a:p>
          <a:p>
            <a:pPr marL="3175" indent="4763"/>
            <a:endParaRPr lang="en-US" i="1" dirty="0"/>
          </a:p>
          <a:p>
            <a:pPr marL="3175" indent="4763"/>
            <a:r>
              <a:rPr lang="en-US" i="1" dirty="0"/>
              <a:t>Cascading stream insertion operators</a:t>
            </a:r>
            <a:r>
              <a:rPr lang="en-US" dirty="0"/>
              <a:t> - using multiple stream insertion operators in a single statement. Also known as </a:t>
            </a:r>
            <a:r>
              <a:rPr lang="en-US" i="1" dirty="0"/>
              <a:t>concatenating</a:t>
            </a:r>
            <a:r>
              <a:rPr lang="en-US" dirty="0"/>
              <a:t> or </a:t>
            </a:r>
            <a:r>
              <a:rPr lang="en-US" i="1" dirty="0"/>
              <a:t>chaining</a:t>
            </a:r>
            <a:r>
              <a:rPr lang="en-US" dirty="0"/>
              <a:t>, e.g.,</a:t>
            </a:r>
          </a:p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“The answer is: ” &lt;&lt; result &lt;&lt; ".\n";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Variables and Data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9FEB3-C3DA-4C52-B0AC-BA966F8E9AAC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64822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04800"/>
            <a:ext cx="7520940" cy="548640"/>
          </a:xfrm>
        </p:spPr>
        <p:txBody>
          <a:bodyPr>
            <a:normAutofit fontScale="90000"/>
          </a:bodyPr>
          <a:lstStyle/>
          <a:p>
            <a:r>
              <a:rPr lang="en-US" dirty="0"/>
              <a:t>Review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81200"/>
            <a:ext cx="7520940" cy="2743200"/>
          </a:xfrm>
        </p:spPr>
        <p:txBody>
          <a:bodyPr numCol="2">
            <a:normAutofit/>
          </a:bodyPr>
          <a:lstStyle/>
          <a:p>
            <a:pPr lvl="1"/>
            <a:r>
              <a:rPr lang="en-US" dirty="0"/>
              <a:t>assignment operation</a:t>
            </a:r>
          </a:p>
          <a:p>
            <a:pPr lvl="1"/>
            <a:r>
              <a:rPr lang="en-US" dirty="0"/>
              <a:t>cascading stream insertion operators</a:t>
            </a:r>
          </a:p>
          <a:p>
            <a:pPr lvl="1"/>
            <a:r>
              <a:rPr lang="en-US" dirty="0"/>
              <a:t>class</a:t>
            </a:r>
          </a:p>
          <a:p>
            <a:pPr lvl="1"/>
            <a:r>
              <a:rPr lang="en-US" dirty="0"/>
              <a:t>compile-time error</a:t>
            </a:r>
          </a:p>
          <a:p>
            <a:pPr lvl="1"/>
            <a:r>
              <a:rPr lang="en-US" dirty="0"/>
              <a:t>data type</a:t>
            </a:r>
          </a:p>
          <a:p>
            <a:pPr lvl="1"/>
            <a:r>
              <a:rPr lang="en-US" dirty="0"/>
              <a:t>declaring a variable</a:t>
            </a:r>
          </a:p>
          <a:p>
            <a:pPr lvl="1"/>
            <a:r>
              <a:rPr lang="en-US" dirty="0"/>
              <a:t>logic error</a:t>
            </a:r>
          </a:p>
          <a:p>
            <a:pPr lvl="1"/>
            <a:r>
              <a:rPr lang="en-US" dirty="0"/>
              <a:t>object</a:t>
            </a:r>
          </a:p>
          <a:p>
            <a:pPr lvl="1"/>
            <a:r>
              <a:rPr lang="en-US" dirty="0"/>
              <a:t>run-time error</a:t>
            </a:r>
          </a:p>
          <a:p>
            <a:pPr lvl="1"/>
            <a:r>
              <a:rPr lang="en-US" dirty="0"/>
              <a:t>stream extraction operator</a:t>
            </a:r>
          </a:p>
          <a:p>
            <a:pPr lvl="1"/>
            <a:r>
              <a:rPr lang="en-US" dirty="0"/>
              <a:t>stream insertion operator</a:t>
            </a:r>
          </a:p>
          <a:p>
            <a:pPr lvl="1"/>
            <a:r>
              <a:rPr lang="en-US" dirty="0"/>
              <a:t>syntax</a:t>
            </a:r>
          </a:p>
          <a:p>
            <a:pPr lvl="1"/>
            <a:r>
              <a:rPr lang="en-US" dirty="0"/>
              <a:t>syntax error</a:t>
            </a:r>
          </a:p>
          <a:p>
            <a:pPr lvl="1"/>
            <a:r>
              <a:rPr lang="en-US" dirty="0"/>
              <a:t>variable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Variables and Data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9FEB3-C3DA-4C52-B0AC-BA966F8E9AAC}" type="slidenum">
              <a:rPr lang="en-US" smtClean="0"/>
              <a:t>13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914400" y="1143000"/>
            <a:ext cx="7620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What did we learn in this lecture? Plenty.  Some terms to jog your memories:</a:t>
            </a:r>
          </a:p>
        </p:txBody>
      </p:sp>
    </p:spTree>
    <p:extLst>
      <p:ext uri="{BB962C8B-B14F-4D97-AF65-F5344CB8AC3E}">
        <p14:creationId xmlns:p14="http://schemas.microsoft.com/office/powerpoint/2010/main" val="7581625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Compute the mean of 3 numbers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69164" indent="0"/>
            <a:r>
              <a:rPr lang="en-US" dirty="0"/>
              <a:t>This program here produces the output below.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/>
                <a:ea typeface="Times New Roman"/>
                <a:cs typeface="Times New Roman"/>
              </a:rPr>
              <a:t>//mean1.cpp</a:t>
            </a:r>
            <a:endParaRPr lang="en-US" dirty="0">
              <a:latin typeface="Times New Roman"/>
              <a:ea typeface="Times New Roman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/>
                <a:ea typeface="Times New Roman"/>
                <a:cs typeface="Times New Roman"/>
              </a:rPr>
              <a:t>// This program calculates the mean of three numbers.</a:t>
            </a:r>
            <a:endParaRPr lang="en-US" dirty="0">
              <a:latin typeface="Times New Roman"/>
              <a:ea typeface="Times New Roman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/>
                <a:ea typeface="Times New Roman"/>
                <a:cs typeface="Times New Roman"/>
              </a:rPr>
              <a:t> </a:t>
            </a:r>
            <a:endParaRPr lang="en-US" dirty="0">
              <a:latin typeface="Times New Roman"/>
              <a:ea typeface="Times New Roman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/>
                <a:ea typeface="Times New Roman"/>
                <a:cs typeface="Times New Roman"/>
              </a:rPr>
              <a:t>#include &lt;</a:t>
            </a:r>
            <a:r>
              <a:rPr lang="en-US" dirty="0" err="1">
                <a:latin typeface="Courier New"/>
                <a:ea typeface="Times New Roman"/>
                <a:cs typeface="Times New Roman"/>
              </a:rPr>
              <a:t>iostream</a:t>
            </a:r>
            <a:r>
              <a:rPr lang="en-US" dirty="0">
                <a:latin typeface="Courier New"/>
                <a:ea typeface="Times New Roman"/>
                <a:cs typeface="Times New Roman"/>
              </a:rPr>
              <a:t>&gt;</a:t>
            </a:r>
            <a:endParaRPr lang="en-US" dirty="0">
              <a:latin typeface="Times New Roman"/>
              <a:ea typeface="Times New Roman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3200400" algn="l"/>
              </a:tabLst>
            </a:pPr>
            <a:r>
              <a:rPr lang="en-US" dirty="0">
                <a:latin typeface="Courier New"/>
                <a:ea typeface="Times New Roman"/>
                <a:cs typeface="Times New Roman"/>
              </a:rPr>
              <a:t>using namespace </a:t>
            </a:r>
            <a:r>
              <a:rPr lang="en-US" dirty="0" err="1">
                <a:latin typeface="Courier New"/>
                <a:ea typeface="Times New Roman"/>
                <a:cs typeface="Times New Roman"/>
              </a:rPr>
              <a:t>std</a:t>
            </a:r>
            <a:r>
              <a:rPr lang="en-US" dirty="0">
                <a:latin typeface="Courier New"/>
                <a:ea typeface="Times New Roman"/>
                <a:cs typeface="Times New Roman"/>
              </a:rPr>
              <a:t>;	</a:t>
            </a:r>
            <a:r>
              <a:rPr lang="en-US" sz="1200" dirty="0">
                <a:latin typeface="Courier New"/>
                <a:ea typeface="Times New Roman"/>
                <a:cs typeface="Times New Roman"/>
              </a:rPr>
              <a:t>//need this to drop </a:t>
            </a:r>
            <a:r>
              <a:rPr lang="en-US" sz="1200" dirty="0" err="1">
                <a:latin typeface="Courier New"/>
                <a:ea typeface="Times New Roman"/>
                <a:cs typeface="Times New Roman"/>
              </a:rPr>
              <a:t>std</a:t>
            </a:r>
            <a:r>
              <a:rPr lang="en-US" sz="1200" dirty="0">
                <a:latin typeface="Courier New"/>
                <a:ea typeface="Times New Roman"/>
                <a:cs typeface="Times New Roman"/>
              </a:rPr>
              <a:t>::</a:t>
            </a:r>
            <a:endParaRPr lang="en-US" dirty="0">
              <a:latin typeface="Times New Roman"/>
              <a:ea typeface="Times New Roman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dirty="0" err="1">
                <a:latin typeface="Courier New"/>
                <a:ea typeface="Times New Roman"/>
                <a:cs typeface="Times New Roman"/>
              </a:rPr>
              <a:t>int</a:t>
            </a:r>
            <a:r>
              <a:rPr lang="en-US" dirty="0">
                <a:latin typeface="Courier New"/>
                <a:ea typeface="Times New Roman"/>
                <a:cs typeface="Times New Roman"/>
              </a:rPr>
              <a:t> main()</a:t>
            </a:r>
            <a:endParaRPr lang="en-US" dirty="0">
              <a:latin typeface="Times New Roman"/>
              <a:ea typeface="Times New Roman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/>
                <a:ea typeface="Times New Roman"/>
                <a:cs typeface="Times New Roman"/>
              </a:rPr>
              <a:t>{</a:t>
            </a:r>
            <a:endParaRPr lang="en-US" dirty="0">
              <a:latin typeface="Times New Roman"/>
              <a:ea typeface="Times New Roman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342900" algn="l"/>
              </a:tabLst>
            </a:pPr>
            <a:r>
              <a:rPr lang="en-US" dirty="0">
                <a:latin typeface="Courier New"/>
                <a:ea typeface="Times New Roman"/>
                <a:cs typeface="Times New Roman"/>
              </a:rPr>
              <a:t>	</a:t>
            </a:r>
            <a:r>
              <a:rPr lang="en-US" dirty="0" err="1">
                <a:latin typeface="Courier New"/>
                <a:ea typeface="Times New Roman"/>
                <a:cs typeface="Times New Roman"/>
              </a:rPr>
              <a:t>cout</a:t>
            </a:r>
            <a:r>
              <a:rPr lang="en-US" dirty="0">
                <a:latin typeface="Courier New"/>
                <a:ea typeface="Times New Roman"/>
                <a:cs typeface="Times New Roman"/>
              </a:rPr>
              <a:t> &lt;&lt; "First Arithmetic Program by Big Bird.\n\n";</a:t>
            </a:r>
            <a:endParaRPr lang="en-US" dirty="0">
              <a:latin typeface="Times New Roman"/>
              <a:ea typeface="Times New Roman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342900" algn="l"/>
              </a:tabLst>
            </a:pPr>
            <a:r>
              <a:rPr lang="en-US" dirty="0">
                <a:latin typeface="Courier New"/>
                <a:ea typeface="Times New Roman"/>
                <a:cs typeface="Times New Roman"/>
              </a:rPr>
              <a:t>   	</a:t>
            </a:r>
            <a:r>
              <a:rPr lang="en-US" dirty="0" err="1">
                <a:latin typeface="Courier New"/>
                <a:ea typeface="Times New Roman"/>
                <a:cs typeface="Times New Roman"/>
              </a:rPr>
              <a:t>cout</a:t>
            </a:r>
            <a:r>
              <a:rPr lang="en-US" dirty="0">
                <a:latin typeface="Courier New"/>
                <a:ea typeface="Times New Roman"/>
                <a:cs typeface="Times New Roman"/>
              </a:rPr>
              <a:t> &lt;&lt; (12+5+10)/3;</a:t>
            </a:r>
            <a:endParaRPr lang="en-US" dirty="0">
              <a:latin typeface="Times New Roman"/>
              <a:ea typeface="Times New Roman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342900" algn="l"/>
              </a:tabLst>
            </a:pPr>
            <a:r>
              <a:rPr lang="en-US" dirty="0">
                <a:latin typeface="Courier New"/>
                <a:ea typeface="Times New Roman"/>
                <a:cs typeface="Times New Roman"/>
              </a:rPr>
              <a:t>   	return 0;</a:t>
            </a:r>
            <a:endParaRPr lang="en-US" dirty="0">
              <a:latin typeface="Times New Roman"/>
              <a:ea typeface="Times New Roman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/>
                <a:ea typeface="Times New Roman"/>
                <a:cs typeface="Times New Roman"/>
              </a:rPr>
              <a:t>} //end main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dirty="0">
              <a:latin typeface="Courier New"/>
              <a:ea typeface="Times New Roman"/>
              <a:cs typeface="Times New Roman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dirty="0">
              <a:latin typeface="Times New Roman"/>
              <a:ea typeface="Times New Roman"/>
            </a:endParaRP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Variables and Data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9FEB3-C3DA-4C52-B0AC-BA966F8E9AAC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1143" y="4724400"/>
            <a:ext cx="3792537" cy="1000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758275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Compute the mean of 3 numbers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Now, let’s try using a variable to store the mean before printing it.</a:t>
            </a:r>
          </a:p>
          <a:p>
            <a:endParaRPr lang="en-US" dirty="0"/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/>
                <a:ea typeface="Times New Roman"/>
                <a:cs typeface="Times New Roman"/>
              </a:rPr>
              <a:t>//mean2.cpp</a:t>
            </a:r>
            <a:endParaRPr lang="en-US" sz="1400" dirty="0">
              <a:latin typeface="Times New Roman"/>
              <a:ea typeface="Times New Roman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/>
                <a:ea typeface="Times New Roman"/>
                <a:cs typeface="Times New Roman"/>
              </a:rPr>
              <a:t>// This program calculates the mean of three numbers.</a:t>
            </a:r>
            <a:endParaRPr lang="en-US" sz="1400" dirty="0">
              <a:latin typeface="Times New Roman"/>
              <a:ea typeface="Times New Roman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/>
                <a:ea typeface="Times New Roman"/>
                <a:cs typeface="Times New Roman"/>
              </a:rPr>
              <a:t>// Big Bird learns about variables.</a:t>
            </a:r>
            <a:endParaRPr lang="en-US" sz="1400" dirty="0">
              <a:latin typeface="Times New Roman"/>
              <a:ea typeface="Times New Roman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/>
                <a:ea typeface="Times New Roman"/>
                <a:cs typeface="Times New Roman"/>
              </a:rPr>
              <a:t> </a:t>
            </a:r>
            <a:endParaRPr lang="en-US" sz="1400" dirty="0">
              <a:latin typeface="Times New Roman"/>
              <a:ea typeface="Times New Roman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/>
                <a:ea typeface="Times New Roman"/>
                <a:cs typeface="Times New Roman"/>
              </a:rPr>
              <a:t>#include &lt;</a:t>
            </a:r>
            <a:r>
              <a:rPr lang="en-US" dirty="0" err="1">
                <a:latin typeface="Courier New"/>
                <a:ea typeface="Times New Roman"/>
                <a:cs typeface="Times New Roman"/>
              </a:rPr>
              <a:t>iostream</a:t>
            </a:r>
            <a:r>
              <a:rPr lang="en-US" dirty="0">
                <a:latin typeface="Courier New"/>
                <a:ea typeface="Times New Roman"/>
                <a:cs typeface="Times New Roman"/>
              </a:rPr>
              <a:t>&gt; </a:t>
            </a:r>
            <a:endParaRPr lang="en-US" sz="1400" dirty="0">
              <a:latin typeface="Times New Roman"/>
              <a:ea typeface="Times New Roman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3200400" algn="l"/>
              </a:tabLst>
            </a:pPr>
            <a:r>
              <a:rPr lang="en-US" dirty="0">
                <a:latin typeface="Courier New"/>
                <a:ea typeface="Times New Roman"/>
                <a:cs typeface="Times New Roman"/>
              </a:rPr>
              <a:t>using namespace </a:t>
            </a:r>
            <a:r>
              <a:rPr lang="en-US" dirty="0" err="1">
                <a:latin typeface="Courier New"/>
                <a:ea typeface="Times New Roman"/>
                <a:cs typeface="Times New Roman"/>
              </a:rPr>
              <a:t>std</a:t>
            </a:r>
            <a:r>
              <a:rPr lang="en-US" dirty="0">
                <a:latin typeface="Courier New"/>
                <a:ea typeface="Times New Roman"/>
                <a:cs typeface="Times New Roman"/>
              </a:rPr>
              <a:t>;	</a:t>
            </a:r>
            <a:endParaRPr lang="en-US" sz="1400" dirty="0">
              <a:latin typeface="Times New Roman"/>
              <a:ea typeface="Times New Roman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dirty="0" err="1">
                <a:latin typeface="Courier New"/>
                <a:ea typeface="Times New Roman"/>
                <a:cs typeface="Times New Roman"/>
              </a:rPr>
              <a:t>int</a:t>
            </a:r>
            <a:r>
              <a:rPr lang="en-US" dirty="0">
                <a:latin typeface="Courier New"/>
                <a:ea typeface="Times New Roman"/>
                <a:cs typeface="Times New Roman"/>
              </a:rPr>
              <a:t> main()</a:t>
            </a:r>
            <a:endParaRPr lang="en-US" sz="1400" dirty="0">
              <a:latin typeface="Times New Roman"/>
              <a:ea typeface="Times New Roman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/>
                <a:ea typeface="Times New Roman"/>
                <a:cs typeface="Times New Roman"/>
              </a:rPr>
              <a:t>{</a:t>
            </a:r>
            <a:endParaRPr lang="en-US" sz="1400" dirty="0">
              <a:latin typeface="Times New Roman"/>
              <a:ea typeface="Times New Roman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342900" algn="l"/>
              </a:tabLst>
            </a:pPr>
            <a:r>
              <a:rPr lang="en-US" dirty="0">
                <a:latin typeface="Courier New"/>
                <a:ea typeface="Times New Roman"/>
                <a:cs typeface="Times New Roman"/>
              </a:rPr>
              <a:t>	float mean;</a:t>
            </a:r>
            <a:endParaRPr lang="en-US" sz="1400" dirty="0">
              <a:latin typeface="Times New Roman"/>
              <a:ea typeface="Times New Roman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342900" algn="l"/>
              </a:tabLst>
            </a:pPr>
            <a:r>
              <a:rPr lang="en-US" dirty="0">
                <a:latin typeface="Courier New"/>
                <a:ea typeface="Times New Roman"/>
                <a:cs typeface="Times New Roman"/>
              </a:rPr>
              <a:t>	</a:t>
            </a:r>
            <a:r>
              <a:rPr lang="en-US" dirty="0" err="1">
                <a:latin typeface="Courier New"/>
                <a:ea typeface="Times New Roman"/>
                <a:cs typeface="Times New Roman"/>
              </a:rPr>
              <a:t>cout</a:t>
            </a:r>
            <a:r>
              <a:rPr lang="en-US" dirty="0">
                <a:latin typeface="Courier New"/>
                <a:ea typeface="Times New Roman"/>
                <a:cs typeface="Times New Roman"/>
              </a:rPr>
              <a:t> &lt;&lt; "Second Arithmetic Program by Big Bird.\n\n";</a:t>
            </a:r>
            <a:endParaRPr lang="en-US" sz="1400" dirty="0">
              <a:latin typeface="Times New Roman"/>
              <a:ea typeface="Times New Roman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342900" algn="l"/>
              </a:tabLst>
            </a:pPr>
            <a:r>
              <a:rPr lang="en-US" dirty="0">
                <a:latin typeface="Courier New"/>
                <a:ea typeface="Times New Roman"/>
                <a:cs typeface="Times New Roman"/>
              </a:rPr>
              <a:t>   	mean =  (12+5+10)/3;</a:t>
            </a:r>
            <a:endParaRPr lang="en-US" sz="1400" dirty="0">
              <a:latin typeface="Times New Roman"/>
              <a:ea typeface="Times New Roman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342900" algn="l"/>
              </a:tabLst>
            </a:pPr>
            <a:r>
              <a:rPr lang="en-US" dirty="0">
                <a:latin typeface="Courier New"/>
                <a:ea typeface="Times New Roman"/>
                <a:cs typeface="Times New Roman"/>
              </a:rPr>
              <a:t>   	</a:t>
            </a:r>
            <a:r>
              <a:rPr lang="en-US" dirty="0" err="1">
                <a:latin typeface="Courier New"/>
                <a:ea typeface="Times New Roman"/>
                <a:cs typeface="Times New Roman"/>
              </a:rPr>
              <a:t>cout</a:t>
            </a:r>
            <a:r>
              <a:rPr lang="en-US" dirty="0">
                <a:latin typeface="Courier New"/>
                <a:ea typeface="Times New Roman"/>
                <a:cs typeface="Times New Roman"/>
              </a:rPr>
              <a:t> &lt;&lt; mean;</a:t>
            </a:r>
            <a:endParaRPr lang="en-US" sz="1400" dirty="0">
              <a:latin typeface="Times New Roman"/>
              <a:ea typeface="Times New Roman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342900" algn="l"/>
              </a:tabLst>
            </a:pPr>
            <a:r>
              <a:rPr lang="en-US" dirty="0">
                <a:latin typeface="Courier New"/>
                <a:ea typeface="Times New Roman"/>
                <a:cs typeface="Times New Roman"/>
              </a:rPr>
              <a:t>   	return 0;</a:t>
            </a:r>
            <a:endParaRPr lang="en-US" sz="1400" dirty="0">
              <a:latin typeface="Times New Roman"/>
              <a:ea typeface="Times New Roman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/>
                <a:ea typeface="Times New Roman"/>
                <a:cs typeface="Times New Roman"/>
              </a:rPr>
              <a:t>} //end main</a:t>
            </a:r>
            <a:endParaRPr lang="en-US" dirty="0">
              <a:latin typeface="Times New Roman"/>
              <a:ea typeface="Times New Roman"/>
            </a:endParaRP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Variables and Data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9FEB3-C3DA-4C52-B0AC-BA966F8E9AAC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7" name="Picture 6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4983340"/>
            <a:ext cx="3381375" cy="11811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791216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Stored Data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4763"/>
            <a:r>
              <a:rPr lang="en-US" i="1" dirty="0"/>
              <a:t>Variables</a:t>
            </a:r>
            <a:r>
              <a:rPr lang="en-US" dirty="0"/>
              <a:t> (objects) must be declared as a certain type, e.g., </a:t>
            </a:r>
            <a:r>
              <a:rPr lang="en-US" dirty="0" err="1"/>
              <a:t>int</a:t>
            </a:r>
            <a:r>
              <a:rPr lang="en-US" dirty="0"/>
              <a:t>, float, char, …  This declaration may appear anywhere in the program, as long as it appears before the variable is first used.  The declaration creates the object.</a:t>
            </a:r>
          </a:p>
          <a:p>
            <a:pPr marL="0" indent="4763"/>
            <a:r>
              <a:rPr lang="en-US" dirty="0"/>
              <a:t>For the following declaration,</a:t>
            </a:r>
          </a:p>
          <a:p>
            <a:pPr marL="0" indent="4763"/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n; </a:t>
            </a:r>
          </a:p>
          <a:p>
            <a:pPr marL="0" indent="4763"/>
            <a:r>
              <a:rPr lang="en-US" dirty="0"/>
              <a:t>The </a:t>
            </a:r>
            <a:r>
              <a:rPr lang="en-US" i="1" dirty="0"/>
              <a:t>name</a:t>
            </a:r>
            <a:r>
              <a:rPr lang="en-US" dirty="0"/>
              <a:t> of the object is n, the </a:t>
            </a:r>
            <a:r>
              <a:rPr lang="en-US" i="1" dirty="0"/>
              <a:t>type</a:t>
            </a:r>
            <a:r>
              <a:rPr lang="en-US" dirty="0"/>
              <a:t> (or </a:t>
            </a:r>
            <a:r>
              <a:rPr lang="en-US" i="1" dirty="0"/>
              <a:t>class</a:t>
            </a:r>
            <a:r>
              <a:rPr lang="en-US" dirty="0"/>
              <a:t>) is int. The object does not yet have a value.</a:t>
            </a:r>
          </a:p>
          <a:p>
            <a:pPr marL="0" indent="4763"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n = 66;   //now it has a value</a:t>
            </a:r>
          </a:p>
          <a:p>
            <a:pPr marL="0" indent="4763">
              <a:spcBef>
                <a:spcPts val="0"/>
              </a:spcBef>
            </a:pPr>
            <a:r>
              <a:rPr lang="en-US" dirty="0"/>
              <a:t>or</a:t>
            </a:r>
          </a:p>
          <a:p>
            <a:pPr marL="0" indent="4763">
              <a:spcBef>
                <a:spcPts val="0"/>
              </a:spcBef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n=66;  //This declaration also gives a value to 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Variables and Data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9FEB3-C3DA-4C52-B0AC-BA966F8E9AAC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5395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Stored Data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4763"/>
            <a:r>
              <a:rPr lang="en-US" b="0" dirty="0"/>
              <a:t>A </a:t>
            </a:r>
            <a:r>
              <a:rPr lang="en-US" i="1" dirty="0"/>
              <a:t>Variable</a:t>
            </a:r>
            <a:r>
              <a:rPr lang="en-US" dirty="0"/>
              <a:t> (object) has:</a:t>
            </a:r>
          </a:p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en-US" b="0" dirty="0"/>
              <a:t>A name</a:t>
            </a:r>
          </a:p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en-US" b="0" dirty="0"/>
              <a:t>A location in main memory.  This is an address in primary memory where the value of the object is stored while the program is executing.</a:t>
            </a:r>
          </a:p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en-US" b="0" dirty="0"/>
              <a:t>A type (class). A class defines the way the data item looks (e.g., char or </a:t>
            </a:r>
            <a:r>
              <a:rPr lang="en-US" b="0" dirty="0" err="1"/>
              <a:t>int</a:t>
            </a:r>
            <a:r>
              <a:rPr lang="en-US" b="0" dirty="0"/>
              <a:t>), how much space it takes up in memory, and how it operates.</a:t>
            </a:r>
          </a:p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en-US" b="0" dirty="0"/>
              <a:t>A value.  It may have a value stored in the named location. There are 3 ways to give a variable a value:</a:t>
            </a:r>
          </a:p>
          <a:p>
            <a:pPr marL="514350" lvl="2" indent="-285750">
              <a:buFont typeface="Arial" panose="020B0604020202020204" pitchFamily="34" charset="0"/>
              <a:buChar char="•"/>
            </a:pPr>
            <a:r>
              <a:rPr lang="en-US" dirty="0"/>
              <a:t>Give it an initial value at the declaration: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n=66; </a:t>
            </a:r>
            <a:endParaRPr lang="en-US" dirty="0"/>
          </a:p>
          <a:p>
            <a:pPr marL="514350" lvl="2" indent="-285750">
              <a:buFont typeface="Arial" panose="020B0604020202020204" pitchFamily="34" charset="0"/>
              <a:buChar char="•"/>
            </a:pPr>
            <a:r>
              <a:rPr lang="en-US" b="0" dirty="0"/>
              <a:t>Assign it a value using the assignment (=) operator: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n=66;   </a:t>
            </a:r>
          </a:p>
          <a:p>
            <a:pPr marL="514350" lvl="2" indent="-285750">
              <a:buFont typeface="Arial" panose="020B0604020202020204" pitchFamily="34" charset="0"/>
              <a:buChar char="•"/>
            </a:pPr>
            <a:r>
              <a:rPr lang="en-US" dirty="0"/>
              <a:t>Read the value in from an input device such as the keyboard: </a:t>
            </a:r>
            <a:r>
              <a:rPr lang="en-US" dirty="0" err="1"/>
              <a:t>cin</a:t>
            </a:r>
            <a:r>
              <a:rPr lang="en-US" dirty="0"/>
              <a:t> &gt;&gt;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n; </a:t>
            </a:r>
            <a:endParaRPr lang="en-US" b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Variables and Data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9FEB3-C3DA-4C52-B0AC-BA966F8E9AAC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69525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Names (Identifiers)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175" indent="4763"/>
            <a:r>
              <a:rPr lang="en-US" dirty="0"/>
              <a:t>Variables and other program elements will have to have names.  Names should be meaningful to help document your program.  </a:t>
            </a:r>
          </a:p>
          <a:p>
            <a:pPr marL="3175" indent="4763"/>
            <a:endParaRPr lang="en-US" dirty="0"/>
          </a:p>
          <a:p>
            <a:pPr marL="231775" lvl="1" indent="-160338" fontAlgn="base"/>
            <a:r>
              <a:rPr lang="en-US" dirty="0">
                <a:effectLst>
                  <a:outerShdw sx="0" sy="0">
                    <a:srgbClr val="000000"/>
                  </a:outerShdw>
                </a:effectLst>
              </a:rPr>
              <a:t>may use letters, digits, underscores. No spaces.</a:t>
            </a:r>
          </a:p>
          <a:p>
            <a:pPr marL="231775" lvl="1" indent="-160338" fontAlgn="base"/>
            <a:r>
              <a:rPr lang="en-US" dirty="0">
                <a:effectLst>
                  <a:outerShdw sx="0" sy="0">
                    <a:srgbClr val="000000"/>
                  </a:outerShdw>
                </a:effectLst>
              </a:rPr>
              <a:t>may not begin with a digit</a:t>
            </a:r>
          </a:p>
          <a:p>
            <a:pPr marL="231775" lvl="1" indent="-160338" fontAlgn="base"/>
            <a:r>
              <a:rPr lang="en-US" dirty="0">
                <a:effectLst>
                  <a:outerShdw sx="0" sy="0">
                    <a:srgbClr val="000000"/>
                  </a:outerShdw>
                </a:effectLst>
              </a:rPr>
              <a:t>may be any length but better if less than 31 characters long.  </a:t>
            </a:r>
          </a:p>
          <a:p>
            <a:pPr marL="231775" lvl="1" indent="-160338" fontAlgn="base"/>
            <a:r>
              <a:rPr lang="en-US" dirty="0">
                <a:effectLst>
                  <a:outerShdw sx="0" sy="0">
                    <a:srgbClr val="000000"/>
                  </a:outerShdw>
                </a:effectLst>
              </a:rPr>
              <a:t>C++ is case sensitive; upper and lower case letters are different.  </a:t>
            </a:r>
          </a:p>
          <a:p>
            <a:pPr marL="231775" lvl="1" indent="-160338" fontAlgn="base"/>
            <a:r>
              <a:rPr lang="en-US" dirty="0">
                <a:effectLst>
                  <a:outerShdw sx="0" sy="0">
                    <a:srgbClr val="000000"/>
                  </a:outerShdw>
                </a:effectLst>
              </a:rPr>
              <a:t>no reserved words (e.g., </a:t>
            </a:r>
            <a:r>
              <a:rPr lang="en-US" dirty="0" err="1">
                <a:effectLst>
                  <a:outerShdw sx="0" sy="0">
                    <a:srgbClr val="000000"/>
                  </a:outerShdw>
                </a:effectLst>
              </a:rPr>
              <a:t>const</a:t>
            </a:r>
            <a:r>
              <a:rPr lang="en-US" dirty="0">
                <a:effectLst>
                  <a:outerShdw sx="0" sy="0">
                    <a:srgbClr val="000000"/>
                  </a:outerShdw>
                </a:effectLst>
              </a:rPr>
              <a:t>, void, </a:t>
            </a:r>
            <a:r>
              <a:rPr lang="en-US" dirty="0" err="1">
                <a:effectLst>
                  <a:outerShdw sx="0" sy="0">
                    <a:srgbClr val="000000"/>
                  </a:outerShdw>
                </a:effectLst>
              </a:rPr>
              <a:t>int</a:t>
            </a:r>
            <a:r>
              <a:rPr lang="en-US" dirty="0">
                <a:effectLst>
                  <a:outerShdw sx="0" sy="0">
                    <a:srgbClr val="000000"/>
                  </a:outerShdw>
                </a:effectLst>
              </a:rPr>
              <a:t>, …).  </a:t>
            </a:r>
          </a:p>
          <a:p>
            <a:pPr marL="231775" lvl="1" indent="-160338"/>
            <a:r>
              <a:rPr lang="en-US" dirty="0"/>
              <a:t>Avoid using names beginning with _ (underscore) or _ _ (double underscore). The C++ compiler uses names like that for special purposes.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Variables and Data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9FEB3-C3DA-4C52-B0AC-BA966F8E9AAC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84927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Compute the mean of 3 numbers</a:t>
            </a:r>
            <a:r>
              <a:rPr lang="en-US" sz="2000" dirty="0"/>
              <a:t> (again)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/>
                <a:ea typeface="Times New Roman"/>
                <a:cs typeface="Times New Roman"/>
              </a:rPr>
              <a:t>//mean3.cpp</a:t>
            </a:r>
            <a:endParaRPr lang="en-US" sz="1400" dirty="0">
              <a:latin typeface="Times New Roman"/>
              <a:ea typeface="Times New Roman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/>
                <a:ea typeface="Times New Roman"/>
                <a:cs typeface="Times New Roman"/>
              </a:rPr>
              <a:t>// This program calculates the mean of three numbers.</a:t>
            </a:r>
            <a:endParaRPr lang="en-US" sz="1400" dirty="0">
              <a:latin typeface="Times New Roman"/>
              <a:ea typeface="Times New Roman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/>
                <a:ea typeface="Times New Roman"/>
                <a:cs typeface="Times New Roman"/>
              </a:rPr>
              <a:t>// Big Bird tries new data.</a:t>
            </a:r>
            <a:endParaRPr lang="en-US" sz="1400" dirty="0">
              <a:latin typeface="Times New Roman"/>
              <a:ea typeface="Times New Roman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/>
                <a:ea typeface="Times New Roman"/>
                <a:cs typeface="Times New Roman"/>
              </a:rPr>
              <a:t> </a:t>
            </a:r>
            <a:endParaRPr lang="en-US" sz="1400" dirty="0">
              <a:latin typeface="Times New Roman"/>
              <a:ea typeface="Times New Roman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/>
                <a:ea typeface="Times New Roman"/>
                <a:cs typeface="Times New Roman"/>
              </a:rPr>
              <a:t>#include &lt;</a:t>
            </a:r>
            <a:r>
              <a:rPr lang="en-US" dirty="0" err="1">
                <a:latin typeface="Courier New"/>
                <a:ea typeface="Times New Roman"/>
                <a:cs typeface="Times New Roman"/>
              </a:rPr>
              <a:t>iostream</a:t>
            </a:r>
            <a:r>
              <a:rPr lang="en-US" dirty="0">
                <a:latin typeface="Courier New"/>
                <a:ea typeface="Times New Roman"/>
                <a:cs typeface="Times New Roman"/>
              </a:rPr>
              <a:t>&gt;</a:t>
            </a:r>
            <a:endParaRPr lang="en-US" sz="1400" dirty="0">
              <a:latin typeface="Times New Roman"/>
              <a:ea typeface="Times New Roman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/>
                <a:ea typeface="Times New Roman"/>
                <a:cs typeface="Times New Roman"/>
              </a:rPr>
              <a:t>using namespace </a:t>
            </a:r>
            <a:r>
              <a:rPr lang="en-US" dirty="0" err="1">
                <a:latin typeface="Courier New"/>
                <a:ea typeface="Times New Roman"/>
                <a:cs typeface="Times New Roman"/>
              </a:rPr>
              <a:t>std</a:t>
            </a:r>
            <a:r>
              <a:rPr lang="en-US" dirty="0">
                <a:latin typeface="Courier New"/>
                <a:ea typeface="Times New Roman"/>
                <a:cs typeface="Times New Roman"/>
              </a:rPr>
              <a:t>;</a:t>
            </a:r>
            <a:endParaRPr lang="en-US" sz="1400" dirty="0">
              <a:latin typeface="Times New Roman"/>
              <a:ea typeface="Times New Roman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dirty="0" err="1">
                <a:latin typeface="Courier New"/>
                <a:ea typeface="Times New Roman"/>
                <a:cs typeface="Times New Roman"/>
              </a:rPr>
              <a:t>int</a:t>
            </a:r>
            <a:r>
              <a:rPr lang="en-US" dirty="0">
                <a:latin typeface="Courier New"/>
                <a:ea typeface="Times New Roman"/>
                <a:cs typeface="Times New Roman"/>
              </a:rPr>
              <a:t> main()</a:t>
            </a:r>
            <a:endParaRPr lang="en-US" sz="1400" dirty="0">
              <a:latin typeface="Times New Roman"/>
              <a:ea typeface="Times New Roman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/>
                <a:ea typeface="Times New Roman"/>
                <a:cs typeface="Times New Roman"/>
              </a:rPr>
              <a:t>{</a:t>
            </a:r>
            <a:endParaRPr lang="en-US" sz="1400" dirty="0">
              <a:latin typeface="Times New Roman"/>
              <a:ea typeface="Times New Roman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342900" algn="l"/>
              </a:tabLst>
            </a:pPr>
            <a:r>
              <a:rPr lang="en-US" dirty="0">
                <a:latin typeface="Courier New"/>
                <a:ea typeface="Times New Roman"/>
                <a:cs typeface="Times New Roman"/>
              </a:rPr>
              <a:t>	float mean;</a:t>
            </a:r>
            <a:endParaRPr lang="en-US" sz="1400" dirty="0">
              <a:latin typeface="Times New Roman"/>
              <a:ea typeface="Times New Roman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342900" algn="l"/>
              </a:tabLst>
            </a:pPr>
            <a:r>
              <a:rPr lang="en-US" dirty="0">
                <a:latin typeface="Courier New"/>
                <a:ea typeface="Times New Roman"/>
                <a:cs typeface="Times New Roman"/>
              </a:rPr>
              <a:t>	</a:t>
            </a:r>
            <a:r>
              <a:rPr lang="en-US" dirty="0" err="1">
                <a:latin typeface="Courier New"/>
                <a:ea typeface="Times New Roman"/>
                <a:cs typeface="Times New Roman"/>
              </a:rPr>
              <a:t>cout</a:t>
            </a:r>
            <a:r>
              <a:rPr lang="en-US" dirty="0">
                <a:latin typeface="Courier New"/>
                <a:ea typeface="Times New Roman"/>
                <a:cs typeface="Times New Roman"/>
              </a:rPr>
              <a:t> &lt;&lt; "Third Arithmetic Program by Big Bird.\n\n";</a:t>
            </a:r>
            <a:endParaRPr lang="en-US" sz="1400" dirty="0">
              <a:latin typeface="Times New Roman"/>
              <a:ea typeface="Times New Roman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342900" algn="l"/>
              </a:tabLst>
            </a:pPr>
            <a:r>
              <a:rPr lang="en-US" dirty="0">
                <a:latin typeface="Courier New"/>
                <a:ea typeface="Times New Roman"/>
                <a:cs typeface="Times New Roman"/>
              </a:rPr>
              <a:t>   	mean =  (11+5+10)/3;</a:t>
            </a:r>
            <a:endParaRPr lang="en-US" sz="1400" dirty="0">
              <a:latin typeface="Times New Roman"/>
              <a:ea typeface="Times New Roman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342900" algn="l"/>
              </a:tabLst>
            </a:pPr>
            <a:r>
              <a:rPr lang="en-US" dirty="0">
                <a:latin typeface="Courier New"/>
                <a:ea typeface="Times New Roman"/>
                <a:cs typeface="Times New Roman"/>
              </a:rPr>
              <a:t>   	</a:t>
            </a:r>
            <a:r>
              <a:rPr lang="en-US" dirty="0" err="1">
                <a:latin typeface="Courier New"/>
                <a:ea typeface="Times New Roman"/>
                <a:cs typeface="Times New Roman"/>
              </a:rPr>
              <a:t>cout</a:t>
            </a:r>
            <a:r>
              <a:rPr lang="en-US" dirty="0">
                <a:latin typeface="Courier New"/>
                <a:ea typeface="Times New Roman"/>
                <a:cs typeface="Times New Roman"/>
              </a:rPr>
              <a:t> &lt;&lt; mean;</a:t>
            </a:r>
            <a:endParaRPr lang="en-US" sz="1400" dirty="0">
              <a:latin typeface="Times New Roman"/>
              <a:ea typeface="Times New Roman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342900" algn="l"/>
              </a:tabLst>
            </a:pPr>
            <a:r>
              <a:rPr lang="en-US" dirty="0">
                <a:latin typeface="Courier New"/>
                <a:ea typeface="Times New Roman"/>
                <a:cs typeface="Times New Roman"/>
              </a:rPr>
              <a:t>   	return 0;</a:t>
            </a:r>
            <a:endParaRPr lang="en-US" sz="1400" dirty="0">
              <a:latin typeface="Times New Roman"/>
              <a:ea typeface="Times New Roman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/>
                <a:ea typeface="Times New Roman"/>
                <a:cs typeface="Times New Roman"/>
              </a:rPr>
              <a:t>} //end main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dirty="0">
              <a:latin typeface="Courier New"/>
              <a:cs typeface="Times New Roman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dirty="0"/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dirty="0"/>
              <a:t>OOPS!! What happened?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Variables and Data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9FEB3-C3DA-4C52-B0AC-BA966F8E9AAC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4343400"/>
            <a:ext cx="35306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964753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errors in our programs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Syntax errors – compile-time errors </a:t>
            </a:r>
          </a:p>
          <a:p>
            <a:pPr lvl="1"/>
            <a:r>
              <a:rPr lang="en-US" dirty="0"/>
              <a:t>These errors are picked up by the compiler and we will usually get error messages about them.  Syntax errors  result from using the language incorrectly.  </a:t>
            </a:r>
          </a:p>
          <a:p>
            <a:endParaRPr lang="en-US" dirty="0"/>
          </a:p>
          <a:p>
            <a:r>
              <a:rPr lang="en-US" dirty="0"/>
              <a:t>Logic errors – run-time errors </a:t>
            </a:r>
          </a:p>
          <a:p>
            <a:pPr lvl="1"/>
            <a:r>
              <a:rPr lang="en-US" dirty="0"/>
              <a:t>These errors are generally not flagged by the system.  We find out about them by checking the output to see whether it is correct. 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Variables and Data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9FEB3-C3DA-4C52-B0AC-BA966F8E9AAC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22610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Compute the mean of 3 numbers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This is better: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/>
                <a:ea typeface="Times New Roman"/>
                <a:cs typeface="Times New Roman"/>
              </a:rPr>
              <a:t>//mean4.cpp</a:t>
            </a:r>
            <a:endParaRPr lang="en-US" sz="1400" dirty="0">
              <a:latin typeface="Times New Roman"/>
              <a:ea typeface="Times New Roman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/>
                <a:ea typeface="Times New Roman"/>
                <a:cs typeface="Times New Roman"/>
              </a:rPr>
              <a:t>// This program calculates the mean of three numbers.</a:t>
            </a:r>
            <a:endParaRPr lang="en-US" sz="1400" dirty="0">
              <a:latin typeface="Times New Roman"/>
              <a:ea typeface="Times New Roman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/>
                <a:ea typeface="Times New Roman"/>
                <a:cs typeface="Times New Roman"/>
              </a:rPr>
              <a:t>// Big Bird learns that expressions have a type.</a:t>
            </a:r>
            <a:endParaRPr lang="en-US" sz="1400" dirty="0">
              <a:latin typeface="Times New Roman"/>
              <a:ea typeface="Times New Roman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/>
                <a:ea typeface="Times New Roman"/>
                <a:cs typeface="Times New Roman"/>
              </a:rPr>
              <a:t> </a:t>
            </a:r>
            <a:endParaRPr lang="en-US" sz="1400" dirty="0">
              <a:latin typeface="Times New Roman"/>
              <a:ea typeface="Times New Roman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/>
                <a:ea typeface="Times New Roman"/>
                <a:cs typeface="Times New Roman"/>
              </a:rPr>
              <a:t>#include &lt;</a:t>
            </a:r>
            <a:r>
              <a:rPr lang="en-US" dirty="0" err="1">
                <a:latin typeface="Courier New"/>
                <a:ea typeface="Times New Roman"/>
                <a:cs typeface="Times New Roman"/>
              </a:rPr>
              <a:t>iostream</a:t>
            </a:r>
            <a:r>
              <a:rPr lang="en-US" dirty="0">
                <a:latin typeface="Courier New"/>
                <a:ea typeface="Times New Roman"/>
                <a:cs typeface="Times New Roman"/>
              </a:rPr>
              <a:t>&gt;</a:t>
            </a:r>
            <a:endParaRPr lang="en-US" sz="1400" dirty="0">
              <a:latin typeface="Times New Roman"/>
              <a:ea typeface="Times New Roman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/>
                <a:ea typeface="Times New Roman"/>
                <a:cs typeface="Times New Roman"/>
              </a:rPr>
              <a:t>using namespace </a:t>
            </a:r>
            <a:r>
              <a:rPr lang="en-US" dirty="0" err="1">
                <a:latin typeface="Courier New"/>
                <a:ea typeface="Times New Roman"/>
                <a:cs typeface="Times New Roman"/>
              </a:rPr>
              <a:t>std</a:t>
            </a:r>
            <a:r>
              <a:rPr lang="en-US" dirty="0">
                <a:latin typeface="Courier New"/>
                <a:ea typeface="Times New Roman"/>
                <a:cs typeface="Times New Roman"/>
              </a:rPr>
              <a:t>;</a:t>
            </a:r>
            <a:endParaRPr lang="en-US" sz="1400" dirty="0">
              <a:latin typeface="Times New Roman"/>
              <a:ea typeface="Times New Roman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dirty="0" err="1">
                <a:latin typeface="Courier New"/>
                <a:ea typeface="Times New Roman"/>
                <a:cs typeface="Times New Roman"/>
              </a:rPr>
              <a:t>int</a:t>
            </a:r>
            <a:r>
              <a:rPr lang="en-US" dirty="0">
                <a:latin typeface="Courier New"/>
                <a:ea typeface="Times New Roman"/>
                <a:cs typeface="Times New Roman"/>
              </a:rPr>
              <a:t> main()</a:t>
            </a:r>
            <a:endParaRPr lang="en-US" sz="1400" dirty="0">
              <a:latin typeface="Times New Roman"/>
              <a:ea typeface="Times New Roman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/>
                <a:ea typeface="Times New Roman"/>
                <a:cs typeface="Times New Roman"/>
              </a:rPr>
              <a:t>{</a:t>
            </a:r>
            <a:endParaRPr lang="en-US" sz="1400" dirty="0">
              <a:latin typeface="Times New Roman"/>
              <a:ea typeface="Times New Roman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342900" algn="l"/>
              </a:tabLst>
            </a:pPr>
            <a:r>
              <a:rPr lang="en-US" dirty="0">
                <a:latin typeface="Courier New"/>
                <a:ea typeface="Times New Roman"/>
                <a:cs typeface="Times New Roman"/>
              </a:rPr>
              <a:t>	float mean;</a:t>
            </a:r>
            <a:endParaRPr lang="en-US" sz="1400" dirty="0">
              <a:latin typeface="Times New Roman"/>
              <a:ea typeface="Times New Roman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342900" algn="l"/>
              </a:tabLst>
            </a:pPr>
            <a:r>
              <a:rPr lang="en-US" dirty="0">
                <a:latin typeface="Courier New"/>
                <a:ea typeface="Times New Roman"/>
                <a:cs typeface="Times New Roman"/>
              </a:rPr>
              <a:t>	</a:t>
            </a:r>
            <a:r>
              <a:rPr lang="en-US" dirty="0" err="1">
                <a:latin typeface="Courier New"/>
                <a:ea typeface="Times New Roman"/>
                <a:cs typeface="Times New Roman"/>
              </a:rPr>
              <a:t>cout</a:t>
            </a:r>
            <a:r>
              <a:rPr lang="en-US" dirty="0">
                <a:latin typeface="Courier New"/>
                <a:ea typeface="Times New Roman"/>
                <a:cs typeface="Times New Roman"/>
              </a:rPr>
              <a:t> &lt;&lt; "Fourth Arithmetic Program by Big Bird.\n\n";</a:t>
            </a:r>
            <a:endParaRPr lang="en-US" sz="1400" dirty="0">
              <a:latin typeface="Times New Roman"/>
              <a:ea typeface="Times New Roman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342900" algn="l"/>
              </a:tabLst>
            </a:pPr>
            <a:r>
              <a:rPr lang="en-US" dirty="0">
                <a:latin typeface="Courier New"/>
                <a:ea typeface="Times New Roman"/>
                <a:cs typeface="Times New Roman"/>
              </a:rPr>
              <a:t>   	mean =  (11+5+10)/3.0;</a:t>
            </a:r>
            <a:endParaRPr lang="en-US" sz="1400" dirty="0">
              <a:latin typeface="Times New Roman"/>
              <a:ea typeface="Times New Roman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342900" algn="l"/>
              </a:tabLst>
            </a:pPr>
            <a:r>
              <a:rPr lang="en-US" dirty="0">
                <a:latin typeface="Courier New"/>
                <a:ea typeface="Times New Roman"/>
                <a:cs typeface="Times New Roman"/>
              </a:rPr>
              <a:t>   	</a:t>
            </a:r>
            <a:r>
              <a:rPr lang="en-US" dirty="0" err="1">
                <a:latin typeface="Courier New"/>
                <a:ea typeface="Times New Roman"/>
                <a:cs typeface="Times New Roman"/>
              </a:rPr>
              <a:t>cout</a:t>
            </a:r>
            <a:r>
              <a:rPr lang="en-US" dirty="0">
                <a:latin typeface="Courier New"/>
                <a:ea typeface="Times New Roman"/>
                <a:cs typeface="Times New Roman"/>
              </a:rPr>
              <a:t> &lt;&lt; mean;</a:t>
            </a:r>
            <a:endParaRPr lang="en-US" sz="1400" dirty="0">
              <a:latin typeface="Times New Roman"/>
              <a:ea typeface="Times New Roman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342900" algn="l"/>
              </a:tabLst>
            </a:pPr>
            <a:r>
              <a:rPr lang="en-US" dirty="0">
                <a:latin typeface="Courier New"/>
                <a:ea typeface="Times New Roman"/>
                <a:cs typeface="Times New Roman"/>
              </a:rPr>
              <a:t>   	return 0;</a:t>
            </a:r>
            <a:endParaRPr lang="en-US" sz="1400" dirty="0">
              <a:latin typeface="Times New Roman"/>
              <a:ea typeface="Times New Roman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/>
                <a:ea typeface="Times New Roman"/>
                <a:cs typeface="Times New Roman"/>
              </a:rPr>
              <a:t>} //end main</a:t>
            </a:r>
            <a:endParaRPr lang="en-US" sz="1400" dirty="0">
              <a:latin typeface="Times New Roman"/>
              <a:ea typeface="Times New Roman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Variables and Data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9FEB3-C3DA-4C52-B0AC-BA966F8E9AAC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4620577"/>
            <a:ext cx="3298825" cy="1000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34307573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1_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189</TotalTime>
  <Words>1336</Words>
  <Application>Microsoft Office PowerPoint</Application>
  <PresentationFormat>On-screen Show (4:3)</PresentationFormat>
  <Paragraphs>184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</vt:lpstr>
      <vt:lpstr>Calibri</vt:lpstr>
      <vt:lpstr>Calibri Light</vt:lpstr>
      <vt:lpstr>Courier New</vt:lpstr>
      <vt:lpstr>Times New Roman</vt:lpstr>
      <vt:lpstr>Retrospect</vt:lpstr>
      <vt:lpstr>1_Retrospect</vt:lpstr>
      <vt:lpstr>Variables and data</vt:lpstr>
      <vt:lpstr>Compute the mean of 3 numbers</vt:lpstr>
      <vt:lpstr>Compute the mean of 3 numbers</vt:lpstr>
      <vt:lpstr>Stored Data</vt:lpstr>
      <vt:lpstr>Stored Data</vt:lpstr>
      <vt:lpstr>Names (Identifiers)</vt:lpstr>
      <vt:lpstr>Compute the mean of 3 numbers (again)</vt:lpstr>
      <vt:lpstr>Types of errors in our programs </vt:lpstr>
      <vt:lpstr>Compute the mean of 3 numbers</vt:lpstr>
      <vt:lpstr>Compute the mean of 3 numbers</vt:lpstr>
      <vt:lpstr>Compute the mean of any 3 numbers</vt:lpstr>
      <vt:lpstr>Stream Input / Output</vt:lpstr>
      <vt:lpstr>Review</vt:lpstr>
    </vt:vector>
  </TitlesOfParts>
  <Company>Baruch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Baruch College</dc:creator>
  <cp:lastModifiedBy>Kamran</cp:lastModifiedBy>
  <cp:revision>44</cp:revision>
  <dcterms:created xsi:type="dcterms:W3CDTF">2014-11-11T16:15:54Z</dcterms:created>
  <dcterms:modified xsi:type="dcterms:W3CDTF">2020-05-15T19:12:33Z</dcterms:modified>
</cp:coreProperties>
</file>